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2" r:id="rId6"/>
    <p:sldId id="281" r:id="rId7"/>
    <p:sldId id="267" r:id="rId8"/>
    <p:sldId id="282" r:id="rId9"/>
    <p:sldId id="292" r:id="rId10"/>
    <p:sldId id="287" r:id="rId11"/>
    <p:sldId id="278" r:id="rId12"/>
    <p:sldId id="283" r:id="rId13"/>
    <p:sldId id="288" r:id="rId14"/>
    <p:sldId id="291" r:id="rId15"/>
    <p:sldId id="286" r:id="rId16"/>
    <p:sldId id="273" r:id="rId17"/>
    <p:sldId id="274" r:id="rId18"/>
    <p:sldId id="293" r:id="rId19"/>
    <p:sldId id="289" r:id="rId20"/>
    <p:sldId id="276" r:id="rId21"/>
  </p:sldIdLst>
  <p:sldSz cx="9144000" cy="6858000" type="screen4x3"/>
  <p:notesSz cx="6858000" cy="9144000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3EB"/>
    <a:srgbClr val="00BFE0"/>
    <a:srgbClr val="00B29C"/>
    <a:srgbClr val="39BBA0"/>
    <a:srgbClr val="8FCEA5"/>
    <a:srgbClr val="00A590"/>
    <a:srgbClr val="338C7A"/>
    <a:srgbClr val="58AA85"/>
    <a:srgbClr val="95D4EA"/>
    <a:srgbClr val="9DC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6707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5"/>
            <a:ext cx="6995120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90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ph.venngage.com/p/277709/5-happy-tip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infoavondcommerciee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boek.nl/" TargetMode="External"/><Relationship Id="rId2" Type="http://schemas.openxmlformats.org/officeDocument/2006/relationships/hyperlink" Target="https://duo.nl/particulier/lesgeld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uo.nl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nslweN0hOf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Informatieavond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juni </a:t>
            </a:r>
            <a:r>
              <a:rPr lang="nl-NL" dirty="0" smtClean="0"/>
              <a:t>2021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04" y="4509120"/>
            <a:ext cx="2736304" cy="175905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9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Begeleiden thuis</a:t>
            </a:r>
            <a:endParaRPr lang="nl-NL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30" y="2060848"/>
            <a:ext cx="2860479" cy="30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720080" y="2060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3"/>
              </a:rPr>
              <a:t>Tips voor begeleiding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8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Nalezen?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hlinkClick r:id="rId2"/>
              </a:rPr>
              <a:t>http://tinyurl.com/infoavondcommercieel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790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Beroepshouding- commercieel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72816"/>
            <a:ext cx="8208912" cy="45693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Actief en </a:t>
            </a:r>
            <a:r>
              <a:rPr lang="nl-NL" sz="2800" dirty="0" smtClean="0"/>
              <a:t>betrokken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Nieuwsgierig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Initiatief nemen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Afspraak is afspraak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Verzorgd 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Representatief </a:t>
            </a:r>
          </a:p>
          <a:p>
            <a:r>
              <a:rPr lang="nl-NL" sz="2400" dirty="0" smtClean="0"/>
              <a:t>			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			trainingsbroek</a:t>
            </a:r>
            <a:r>
              <a:rPr lang="nl-NL" sz="2400" dirty="0"/>
              <a:t>, </a:t>
            </a:r>
            <a:endParaRPr lang="nl-NL" sz="2400" dirty="0" smtClean="0"/>
          </a:p>
          <a:p>
            <a:r>
              <a:rPr lang="nl-NL" sz="2400" dirty="0" smtClean="0"/>
              <a:t>						badslippers </a:t>
            </a:r>
            <a:r>
              <a:rPr lang="nl-NL" sz="2400" dirty="0"/>
              <a:t>en </a:t>
            </a:r>
            <a:r>
              <a:rPr lang="nl-NL" sz="2400" dirty="0" smtClean="0"/>
              <a:t>petje</a:t>
            </a:r>
            <a:endParaRPr lang="nl-NL" sz="3000" dirty="0"/>
          </a:p>
          <a:p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92" y="4437112"/>
            <a:ext cx="1872208" cy="1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43050"/>
            <a:ext cx="2838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9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De stage (BPV Niveau 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3"/>
            <a:ext cx="6768752" cy="32403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Eerste halfjaar van het 2</a:t>
            </a:r>
            <a:r>
              <a:rPr lang="nl-NL" sz="3000" baseline="30000" dirty="0" smtClean="0"/>
              <a:t>e</a:t>
            </a:r>
            <a:r>
              <a:rPr lang="nl-NL" sz="3000" dirty="0" smtClean="0"/>
              <a:t> leerjaar</a:t>
            </a:r>
            <a:endParaRPr lang="nl-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Laatste halfjaar van het 3</a:t>
            </a:r>
            <a:r>
              <a:rPr lang="nl-NL" sz="3000" baseline="30000" dirty="0" smtClean="0"/>
              <a:t>e</a:t>
            </a:r>
            <a:r>
              <a:rPr lang="nl-NL" sz="3000" dirty="0" smtClean="0"/>
              <a:t> leerjaar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Totale duur: 1280 </a:t>
            </a:r>
            <a:r>
              <a:rPr lang="nl-NL" sz="3000" dirty="0" smtClean="0"/>
              <a:t>uur</a:t>
            </a:r>
            <a:endParaRPr lang="nl-NL" sz="3000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15669"/>
            <a:ext cx="3275856" cy="254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Studiekosten</a:t>
            </a:r>
            <a:r>
              <a:rPr lang="nl-NL" sz="3200" dirty="0"/>
              <a:t> </a:t>
            </a:r>
            <a:r>
              <a:rPr lang="nl-NL" sz="3200" dirty="0" smtClean="0"/>
              <a:t>&amp; boekenlijst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•        </a:t>
            </a:r>
            <a:r>
              <a:rPr lang="nl-NL" dirty="0" smtClean="0"/>
              <a:t>Wettelijk </a:t>
            </a:r>
            <a:r>
              <a:rPr lang="nl-NL" dirty="0"/>
              <a:t>lesgeld BOL (&gt; 18 jaar): </a:t>
            </a:r>
            <a:r>
              <a:rPr lang="nl-NL" b="1" dirty="0"/>
              <a:t>€ </a:t>
            </a:r>
            <a:r>
              <a:rPr lang="nl-NL" b="1" dirty="0" smtClean="0"/>
              <a:t>1216,00</a:t>
            </a:r>
          </a:p>
          <a:p>
            <a:r>
              <a:rPr lang="nl-NL" b="1" dirty="0" smtClean="0"/>
              <a:t>	Dit jaar 50</a:t>
            </a:r>
            <a:r>
              <a:rPr lang="nl-NL" b="1" dirty="0"/>
              <a:t>% korting </a:t>
            </a:r>
            <a:r>
              <a:rPr lang="nl-NL" b="1" dirty="0">
                <a:hlinkClick r:id="rId2"/>
              </a:rPr>
              <a:t>https://duo.nl/particulier/lesgeld</a:t>
            </a:r>
            <a:r>
              <a:rPr lang="nl-NL" b="1" dirty="0" smtClean="0">
                <a:hlinkClick r:id="rId2"/>
              </a:rPr>
              <a:t>/</a:t>
            </a:r>
            <a:endParaRPr lang="nl-NL" b="1" dirty="0" smtClean="0"/>
          </a:p>
          <a:p>
            <a:endParaRPr lang="nl-NL" dirty="0"/>
          </a:p>
          <a:p>
            <a:r>
              <a:rPr lang="nl-NL" dirty="0"/>
              <a:t>•        Boeken </a:t>
            </a:r>
            <a:r>
              <a:rPr lang="nl-NL" u="sng" dirty="0">
                <a:hlinkClick r:id="rId3"/>
              </a:rPr>
              <a:t>https://www.schoolboek.nl</a:t>
            </a:r>
            <a:endParaRPr lang="nl-NL" dirty="0"/>
          </a:p>
          <a:p>
            <a:r>
              <a:rPr lang="nl-NL" dirty="0"/>
              <a:t>•        Boekengeld incl. licenties rond € 650,- (basisjaar) </a:t>
            </a:r>
          </a:p>
          <a:p>
            <a:r>
              <a:rPr lang="nl-NL" dirty="0"/>
              <a:t>•        </a:t>
            </a:r>
            <a:r>
              <a:rPr lang="nl-NL" dirty="0" smtClean="0"/>
              <a:t>Laptop (specificaties zaten bij de uitnodiging)</a:t>
            </a:r>
            <a:endParaRPr lang="nl-NL" dirty="0"/>
          </a:p>
          <a:p>
            <a:r>
              <a:rPr lang="nl-NL" dirty="0"/>
              <a:t>•        Gratis Office 365 pakket via school</a:t>
            </a:r>
          </a:p>
          <a:p>
            <a:r>
              <a:rPr lang="nl-NL" dirty="0"/>
              <a:t>•        Reisproduct: </a:t>
            </a:r>
            <a:r>
              <a:rPr lang="nl-NL" u="sng" dirty="0" smtClean="0">
                <a:hlinkClick r:id="rId4"/>
              </a:rPr>
              <a:t>www.duo.nl</a:t>
            </a:r>
            <a:endParaRPr lang="nl-NL" u="sng" dirty="0"/>
          </a:p>
          <a:p>
            <a:endParaRPr lang="nl-NL" u="sng" dirty="0" smtClean="0"/>
          </a:p>
          <a:p>
            <a:r>
              <a:rPr lang="nl-NL" u="sng" dirty="0" smtClean="0"/>
              <a:t>Check:</a:t>
            </a:r>
            <a:endParaRPr lang="nl-NL" dirty="0"/>
          </a:p>
          <a:p>
            <a:r>
              <a:rPr lang="nl-NL" sz="3000" dirty="0" smtClean="0"/>
              <a:t>davinci.nl/studenteninformatie/kosten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Studiekosten</a:t>
            </a:r>
            <a:r>
              <a:rPr lang="nl-NL" sz="3200" dirty="0"/>
              <a:t> </a:t>
            </a:r>
            <a:r>
              <a:rPr lang="nl-NL" sz="3200" dirty="0" smtClean="0"/>
              <a:t>&amp; boekenlijst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Schoolboek.nl</a:t>
            </a:r>
          </a:p>
          <a:p>
            <a:endParaRPr lang="nl-NL" dirty="0"/>
          </a:p>
          <a:p>
            <a:r>
              <a:rPr lang="nl-NL" dirty="0" smtClean="0"/>
              <a:t>En dan veel keuzes:</a:t>
            </a:r>
          </a:p>
          <a:p>
            <a:endParaRPr lang="en-US" dirty="0"/>
          </a:p>
          <a:p>
            <a:r>
              <a:rPr lang="en-US" dirty="0" err="1" smtClean="0"/>
              <a:t>Davinci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Business </a:t>
            </a:r>
            <a:r>
              <a:rPr lang="en-US" dirty="0"/>
              <a:t>2021 </a:t>
            </a:r>
            <a:r>
              <a:rPr lang="en-US" dirty="0" smtClean="0"/>
              <a:t>– 2022</a:t>
            </a:r>
          </a:p>
          <a:p>
            <a:r>
              <a:rPr lang="en-US" dirty="0" smtClean="0"/>
              <a:t>Communication </a:t>
            </a:r>
            <a:r>
              <a:rPr lang="en-US" dirty="0"/>
              <a:t>&amp; Sales 2021 – </a:t>
            </a:r>
            <a:r>
              <a:rPr lang="en-US" dirty="0" smtClean="0"/>
              <a:t>2022</a:t>
            </a:r>
          </a:p>
          <a:p>
            <a:r>
              <a:rPr lang="en-US" dirty="0" smtClean="0"/>
              <a:t>Junior </a:t>
            </a:r>
            <a:r>
              <a:rPr lang="en-US" dirty="0"/>
              <a:t>Account Manager 1-e </a:t>
            </a:r>
            <a:r>
              <a:rPr lang="en-US" dirty="0" err="1"/>
              <a:t>leerjaars</a:t>
            </a:r>
            <a:r>
              <a:rPr lang="en-US" dirty="0"/>
              <a:t> Bol4 CREBO 24132 2021 – </a:t>
            </a:r>
            <a:r>
              <a:rPr lang="en-US" dirty="0" smtClean="0"/>
              <a:t>2020</a:t>
            </a:r>
          </a:p>
          <a:p>
            <a:endParaRPr lang="en-US" dirty="0"/>
          </a:p>
          <a:p>
            <a:r>
              <a:rPr lang="en-US" dirty="0" err="1" smtClean="0"/>
              <a:t>Andere</a:t>
            </a:r>
            <a:r>
              <a:rPr lang="en-US" dirty="0" smtClean="0"/>
              <a:t> CREBO’s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natuurlijk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, check je </a:t>
            </a:r>
            <a:r>
              <a:rPr lang="en-US" dirty="0" err="1" smtClean="0"/>
              <a:t>inschrijving</a:t>
            </a:r>
            <a:endParaRPr lang="nl-NL" dirty="0"/>
          </a:p>
          <a:p>
            <a:endParaRPr lang="nl-NL" sz="30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Introductieweek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b="1" dirty="0" smtClean="0"/>
              <a:t>Start schooljaar dinsdag 30 augustus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sz="3200" b="1" dirty="0"/>
              <a:t>Woensdag  </a:t>
            </a:r>
            <a:r>
              <a:rPr lang="nl-NL" sz="3200" b="1" dirty="0" smtClean="0"/>
              <a:t>1 september </a:t>
            </a:r>
            <a:r>
              <a:rPr lang="nl-NL" sz="3200" b="1" dirty="0" err="1" smtClean="0">
                <a:hlinkClick r:id="rId2"/>
              </a:rPr>
              <a:t>Lifestyledag</a:t>
            </a:r>
            <a:r>
              <a:rPr lang="nl-NL" sz="3200" b="1" dirty="0" smtClean="0"/>
              <a:t>!!!!</a:t>
            </a:r>
          </a:p>
          <a:p>
            <a:endParaRPr lang="nl-NL" sz="3200" b="1" dirty="0"/>
          </a:p>
          <a:p>
            <a:endParaRPr lang="nl-NL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8496944" cy="205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4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Fijne vakantie!</a:t>
            </a:r>
          </a:p>
        </p:txBody>
      </p:sp>
    </p:spTree>
    <p:extLst>
      <p:ext uri="{BB962C8B-B14F-4D97-AF65-F5344CB8AC3E}">
        <p14:creationId xmlns:p14="http://schemas.microsoft.com/office/powerpoint/2010/main" val="2393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Het team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Economie en Ondernemerschap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Opleiding in vogelvlucht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Studieloopbaanbegeleiding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Beroepshouding</a:t>
            </a:r>
            <a:endParaRPr lang="nl-NL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/>
              <a:t>De </a:t>
            </a:r>
            <a:r>
              <a:rPr lang="nl-NL" sz="3000" dirty="0" smtClean="0"/>
              <a:t>stage/BPV</a:t>
            </a:r>
            <a:endParaRPr lang="nl-NL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Kosten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Start schooljaar</a:t>
            </a:r>
            <a:endParaRPr lang="nl-NL" sz="3000" dirty="0"/>
          </a:p>
          <a:p>
            <a:endParaRPr lang="nl-NL" sz="2800" b="1" dirty="0">
              <a:solidFill>
                <a:schemeClr val="accent1"/>
              </a:solidFill>
            </a:endParaRPr>
          </a:p>
          <a:p>
            <a:endParaRPr lang="nl-NL" sz="2800" b="1" dirty="0">
              <a:solidFill>
                <a:schemeClr val="accent1"/>
              </a:solidFill>
            </a:endParaRPr>
          </a:p>
          <a:p>
            <a:r>
              <a:rPr lang="nl-NL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256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Bedrijfskunde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Ondernemen en bedrijfskunde</a:t>
            </a:r>
          </a:p>
          <a:p>
            <a:r>
              <a:rPr lang="nl-NL" sz="2400" dirty="0" smtClean="0"/>
              <a:t>het </a:t>
            </a:r>
            <a:r>
              <a:rPr lang="nl-NL" sz="2400" dirty="0"/>
              <a:t>vakgebied dat zich bezighoudt met de organisatie en marktomgeving van bedrijven</a:t>
            </a:r>
            <a:r>
              <a:rPr lang="nl-NL" sz="2400" dirty="0" smtClean="0"/>
              <a:t>.</a:t>
            </a:r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.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5470"/>
            <a:ext cx="2987824" cy="424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4"/>
            <a:ext cx="6491064" cy="2693970"/>
          </a:xfrm>
        </p:spPr>
        <p:txBody>
          <a:bodyPr/>
          <a:lstStyle/>
          <a:p>
            <a:r>
              <a:rPr lang="nl-NL" sz="3200" dirty="0" smtClean="0"/>
              <a:t>Economie en Ondernemerschap specialisaties</a:t>
            </a:r>
            <a:br>
              <a:rPr lang="nl-NL" sz="3200" dirty="0" smtClean="0"/>
            </a:b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3284984"/>
            <a:ext cx="4608512" cy="273630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Junior </a:t>
            </a:r>
            <a:r>
              <a:rPr lang="nl-NL" sz="2400" dirty="0" smtClean="0"/>
              <a:t>account </a:t>
            </a:r>
            <a:r>
              <a:rPr lang="nl-NL" sz="2400" dirty="0"/>
              <a:t>m</a:t>
            </a:r>
            <a:r>
              <a:rPr lang="nl-NL" sz="2400" dirty="0" smtClean="0"/>
              <a:t>anager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Medewerker m</a:t>
            </a:r>
            <a:r>
              <a:rPr lang="nl-NL" sz="2400" dirty="0" smtClean="0"/>
              <a:t>arketing &amp; communicatie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Vestigingsmanager </a:t>
            </a:r>
            <a:r>
              <a:rPr lang="nl-NL" sz="2400" dirty="0" smtClean="0"/>
              <a:t>groothandel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Facilitair </a:t>
            </a:r>
            <a:r>
              <a:rPr lang="nl-NL" sz="2400" dirty="0" smtClean="0"/>
              <a:t>leidinggevende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Juridisch </a:t>
            </a:r>
            <a:r>
              <a:rPr lang="nl-NL" sz="2400" dirty="0" smtClean="0"/>
              <a:t>administratief </a:t>
            </a:r>
            <a:r>
              <a:rPr lang="nl-NL" sz="2400" dirty="0"/>
              <a:t>d</a:t>
            </a:r>
            <a:r>
              <a:rPr lang="nl-NL" sz="2400" dirty="0" smtClean="0"/>
              <a:t>ienstverlener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Medewerker HRM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Bedrijfs</a:t>
            </a:r>
            <a:r>
              <a:rPr lang="nl-NL" sz="2400" dirty="0"/>
              <a:t>a</a:t>
            </a:r>
            <a:r>
              <a:rPr lang="nl-NL" sz="2400" dirty="0" smtClean="0"/>
              <a:t>dministrateur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Junior </a:t>
            </a:r>
            <a:r>
              <a:rPr lang="nl-NL" sz="2400" dirty="0" smtClean="0"/>
              <a:t>assistent accountant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Assistent </a:t>
            </a:r>
            <a:r>
              <a:rPr lang="nl-NL" sz="2400" dirty="0" smtClean="0"/>
              <a:t>manager </a:t>
            </a:r>
            <a:r>
              <a:rPr lang="nl-NL" sz="2400" dirty="0"/>
              <a:t>i</a:t>
            </a:r>
            <a:r>
              <a:rPr lang="nl-NL" sz="2400" dirty="0" smtClean="0"/>
              <a:t>nternationale </a:t>
            </a:r>
            <a:r>
              <a:rPr lang="nl-NL" sz="2400" dirty="0"/>
              <a:t>h</a:t>
            </a:r>
            <a:r>
              <a:rPr lang="nl-NL" sz="2400" dirty="0" smtClean="0"/>
              <a:t>andel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568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Opleiding in vogelvlucht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400" b="1" dirty="0" smtClean="0"/>
          </a:p>
          <a:p>
            <a:r>
              <a:rPr lang="nl-NL" sz="2400" b="1" dirty="0" smtClean="0"/>
              <a:t>Basisjaar</a:t>
            </a:r>
            <a:r>
              <a:rPr lang="nl-NL" sz="2400" dirty="0" smtClean="0"/>
              <a:t>: </a:t>
            </a:r>
          </a:p>
          <a:p>
            <a:r>
              <a:rPr lang="nl-NL" sz="2400" dirty="0" smtClean="0"/>
              <a:t>Alle processen van een organisatie op het gebied van: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-Marketing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-Logistiek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-Administratie</a:t>
            </a:r>
          </a:p>
          <a:p>
            <a:r>
              <a:rPr lang="nl-NL" sz="2400" dirty="0" smtClean="0"/>
              <a:t>			-Verkoop &amp; accountmanagement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7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Vakken in het basisjaar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400600"/>
          </a:xfrm>
        </p:spPr>
        <p:txBody>
          <a:bodyPr>
            <a:normAutofit fontScale="62500" lnSpcReduction="20000"/>
          </a:bodyPr>
          <a:lstStyle/>
          <a:p>
            <a:r>
              <a:rPr lang="nl-NL" sz="3600" dirty="0" smtClean="0"/>
              <a:t>Praktijklessen	Jong Ondernemen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Bedrijfskundige theorie &amp; </a:t>
            </a:r>
            <a:r>
              <a:rPr lang="nl-NL" sz="3600" dirty="0"/>
              <a:t>v</a:t>
            </a:r>
            <a:r>
              <a:rPr lang="nl-NL" sz="3600" dirty="0" smtClean="0"/>
              <a:t>aardigheden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Digitale geletterdheid</a:t>
            </a:r>
          </a:p>
          <a:p>
            <a:endParaRPr lang="nl-NL" sz="3600" dirty="0"/>
          </a:p>
          <a:p>
            <a:r>
              <a:rPr lang="nl-NL" sz="3600" dirty="0" smtClean="0"/>
              <a:t>Kernvakken	Financieel </a:t>
            </a:r>
            <a:r>
              <a:rPr lang="nl-NL" sz="3600" dirty="0"/>
              <a:t>Management</a:t>
            </a:r>
          </a:p>
          <a:p>
            <a:r>
              <a:rPr lang="nl-NL" sz="3600" dirty="0" smtClean="0"/>
              <a:t>		Marketing</a:t>
            </a:r>
            <a:endParaRPr lang="nl-NL" sz="3600" dirty="0"/>
          </a:p>
          <a:p>
            <a:r>
              <a:rPr lang="nl-NL" sz="3600" dirty="0" smtClean="0"/>
              <a:t>		Sales</a:t>
            </a:r>
          </a:p>
          <a:p>
            <a:endParaRPr lang="nl-NL" sz="3600" dirty="0"/>
          </a:p>
          <a:p>
            <a:r>
              <a:rPr lang="nl-NL" sz="3600" dirty="0" smtClean="0"/>
              <a:t>Algemeen	Nederlands</a:t>
            </a:r>
            <a:endParaRPr lang="nl-NL" sz="3600" dirty="0"/>
          </a:p>
          <a:p>
            <a:r>
              <a:rPr lang="nl-NL" sz="3600" dirty="0" smtClean="0"/>
              <a:t>		Engels</a:t>
            </a:r>
            <a:endParaRPr lang="nl-NL" sz="3600" dirty="0"/>
          </a:p>
          <a:p>
            <a:r>
              <a:rPr lang="nl-NL" sz="3600" dirty="0" smtClean="0"/>
              <a:t>		Duits of Spaans</a:t>
            </a:r>
          </a:p>
          <a:p>
            <a:r>
              <a:rPr lang="nl-NL" sz="3600" dirty="0" smtClean="0"/>
              <a:t>		Rekenen</a:t>
            </a:r>
            <a:endParaRPr lang="nl-NL" sz="3600" dirty="0"/>
          </a:p>
          <a:p>
            <a:r>
              <a:rPr lang="nl-NL" sz="3200" dirty="0" smtClean="0"/>
              <a:t>		</a:t>
            </a:r>
            <a:r>
              <a:rPr lang="nl-NL" sz="3700" dirty="0"/>
              <a:t>Burgerschap</a:t>
            </a:r>
          </a:p>
          <a:p>
            <a:endParaRPr lang="nl-NL" sz="3200" dirty="0"/>
          </a:p>
          <a:p>
            <a:r>
              <a:rPr lang="nl-NL" sz="3200" dirty="0" smtClean="0"/>
              <a:t>Extra		Coaching </a:t>
            </a:r>
            <a:r>
              <a:rPr lang="nl-NL" sz="3200" dirty="0"/>
              <a:t>en begeleiding</a:t>
            </a:r>
          </a:p>
          <a:p>
            <a:endParaRPr lang="nl-NL" sz="3000" dirty="0" smtClean="0"/>
          </a:p>
          <a:p>
            <a:endParaRPr lang="nl-NL" sz="3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3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Praktijk: echt zelf ondernemen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 smtClean="0"/>
              <a:t>Begeleiding door docenten </a:t>
            </a:r>
            <a:r>
              <a:rPr lang="nl-NL" sz="2800" b="1" dirty="0" err="1" smtClean="0"/>
              <a:t>èn</a:t>
            </a:r>
            <a:r>
              <a:rPr lang="nl-NL" sz="2800" b="1" dirty="0" smtClean="0"/>
              <a:t> ondernemers</a:t>
            </a:r>
          </a:p>
          <a:p>
            <a:endParaRPr lang="nl-NL" sz="2800" b="1" dirty="0"/>
          </a:p>
          <a:p>
            <a:r>
              <a:rPr lang="nl-NL" sz="2800" dirty="0" smtClean="0"/>
              <a:t> </a:t>
            </a:r>
            <a:endParaRPr lang="nl-NL" sz="2800" dirty="0"/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endParaRPr lang="nl-NL" sz="2400" dirty="0" smtClean="0"/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Tx/>
              <a:buChar char="-"/>
            </a:pPr>
            <a:endParaRPr lang="nl-NL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2" y="3850838"/>
            <a:ext cx="5394176" cy="22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59" y="2420888"/>
            <a:ext cx="57150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Opleiding in vogelvlucht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* Basisdeel</a:t>
            </a:r>
          </a:p>
          <a:p>
            <a:r>
              <a:rPr lang="nl-NL" sz="2400" dirty="0" smtClean="0"/>
              <a:t>* Keuzedeel </a:t>
            </a:r>
          </a:p>
          <a:p>
            <a:r>
              <a:rPr lang="nl-NL" sz="2400" dirty="0" smtClean="0"/>
              <a:t>* Profieldeel (beroepsspecifiek)</a:t>
            </a:r>
          </a:p>
          <a:p>
            <a:r>
              <a:rPr lang="nl-NL" sz="2400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5436096" cy="30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995120" cy="864096"/>
          </a:xfrm>
        </p:spPr>
        <p:txBody>
          <a:bodyPr/>
          <a:lstStyle/>
          <a:p>
            <a:r>
              <a:rPr lang="nl-NL" sz="3200" dirty="0"/>
              <a:t>Studieloopbaanbegeleiding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364324"/>
            <a:ext cx="7715200" cy="456937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sz="2400" dirty="0"/>
              <a:t>C</a:t>
            </a:r>
            <a:r>
              <a:rPr lang="nl-NL" sz="2400" dirty="0" smtClean="0"/>
              <a:t>ontactpersoon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Begeleiding, advies &amp; ondersteuning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I</a:t>
            </a:r>
            <a:r>
              <a:rPr lang="nl-NL" sz="2400" dirty="0" smtClean="0"/>
              <a:t>edere periode (4 per jaar) studieadvies 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Contact </a:t>
            </a:r>
            <a:r>
              <a:rPr lang="nl-NL" sz="2400" dirty="0"/>
              <a:t>met ouders </a:t>
            </a:r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pPr marL="342900" indent="-342900">
              <a:buFontTx/>
              <a:buChar char="-"/>
            </a:pPr>
            <a:r>
              <a:rPr lang="nl-NL" sz="2400" dirty="0" smtClean="0"/>
              <a:t>Extra ondersteuning</a:t>
            </a:r>
          </a:p>
          <a:p>
            <a:r>
              <a:rPr lang="nl-NL" sz="2400" dirty="0" smtClean="0"/>
              <a:t>	Da Vinci College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28" y="2804484"/>
            <a:ext cx="4445653" cy="31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7d8d865424ee8f76a8a9a7c4974aa98d675a"/>
</p:tagLst>
</file>

<file path=ppt/theme/theme1.xml><?xml version="1.0" encoding="utf-8"?>
<a:theme xmlns:a="http://schemas.openxmlformats.org/drawingml/2006/main" name="Kantoorthema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29" ma:contentTypeDescription="Create a new document." ma:contentTypeScope="" ma:versionID="86d11fb9e7006546e9caa50c4bdf120d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29e94cb66056f824c1c40c05ed392212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baa8c48b-5f73-4068-bac6-831706ff2add" xsi:nil="true"/>
    <Owner xmlns="baa8c48b-5f73-4068-bac6-831706ff2add">
      <UserInfo>
        <DisplayName/>
        <AccountId xsi:nil="true"/>
        <AccountType/>
      </UserInfo>
    </Owner>
    <AppVersion xmlns="baa8c48b-5f73-4068-bac6-831706ff2add" xsi:nil="true"/>
    <Invited_Teachers xmlns="baa8c48b-5f73-4068-bac6-831706ff2add" xsi:nil="true"/>
    <IsNotebookLocked xmlns="baa8c48b-5f73-4068-bac6-831706ff2add" xsi:nil="true"/>
    <NotebookType xmlns="baa8c48b-5f73-4068-bac6-831706ff2add" xsi:nil="true"/>
    <FolderType xmlns="baa8c48b-5f73-4068-bac6-831706ff2add" xsi:nil="true"/>
    <Teachers xmlns="baa8c48b-5f73-4068-bac6-831706ff2add">
      <UserInfo>
        <DisplayName/>
        <AccountId xsi:nil="true"/>
        <AccountType/>
      </UserInfo>
    </Teachers>
    <Students xmlns="baa8c48b-5f73-4068-bac6-831706ff2add">
      <UserInfo>
        <DisplayName/>
        <AccountId xsi:nil="true"/>
        <AccountType/>
      </UserInfo>
    </Students>
    <Student_Groups xmlns="baa8c48b-5f73-4068-bac6-831706ff2add">
      <UserInfo>
        <DisplayName/>
        <AccountId xsi:nil="true"/>
        <AccountType/>
      </UserInfo>
    </Student_Groups>
    <Is_Collaboration_Space_Locked xmlns="baa8c48b-5f73-4068-bac6-831706ff2add" xsi:nil="true"/>
    <Invited_Students xmlns="baa8c48b-5f73-4068-bac6-831706ff2add" xsi:nil="true"/>
    <CultureName xmlns="baa8c48b-5f73-4068-bac6-831706ff2add" xsi:nil="true"/>
    <Self_Registration_Enabled xmlns="baa8c48b-5f73-4068-bac6-831706ff2add" xsi:nil="true"/>
    <Has_Teacher_Only_SectionGroup xmlns="baa8c48b-5f73-4068-bac6-831706ff2add" xsi:nil="true"/>
    <DefaultSectionNames xmlns="baa8c48b-5f73-4068-bac6-831706ff2add" xsi:nil="true"/>
    <Templates xmlns="baa8c48b-5f73-4068-bac6-831706ff2add" xsi:nil="true"/>
  </documentManagement>
</p:properties>
</file>

<file path=customXml/itemProps1.xml><?xml version="1.0" encoding="utf-8"?>
<ds:datastoreItem xmlns:ds="http://schemas.openxmlformats.org/officeDocument/2006/customXml" ds:itemID="{DC1D4017-67E8-47B4-8E05-E8166BF51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275E0C-6FE7-4B24-8633-E500CF672D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775397-1E18-4F5A-AFC4-10888F910D2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e88b579-0995-42e4-96ef-e06a7a57ddf9"/>
    <ds:schemaRef ds:uri="baa8c48b-5f73-4068-bac6-831706ff2a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5551</TotalTime>
  <Words>443</Words>
  <Application>Microsoft Office PowerPoint</Application>
  <PresentationFormat>Diavoorstelling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Corbel</vt:lpstr>
      <vt:lpstr>Kantoorthema</vt:lpstr>
      <vt:lpstr>Informatieavond juni 2021</vt:lpstr>
      <vt:lpstr>Programma</vt:lpstr>
      <vt:lpstr>Bedrijfskunde</vt:lpstr>
      <vt:lpstr>Economie en Ondernemerschap specialisaties  </vt:lpstr>
      <vt:lpstr>Opleiding in vogelvlucht</vt:lpstr>
      <vt:lpstr>Vakken in het basisjaar</vt:lpstr>
      <vt:lpstr>Praktijk: echt zelf ondernemen</vt:lpstr>
      <vt:lpstr>Opleiding in vogelvlucht</vt:lpstr>
      <vt:lpstr>Studieloopbaanbegeleiding </vt:lpstr>
      <vt:lpstr>Begeleiden thuis</vt:lpstr>
      <vt:lpstr>Nalezen?</vt:lpstr>
      <vt:lpstr>Beroepshouding- commercieel</vt:lpstr>
      <vt:lpstr>De stage (BPV Niveau 4)</vt:lpstr>
      <vt:lpstr>Studiekosten &amp; boekenlijst</vt:lpstr>
      <vt:lpstr>Studiekosten &amp; boekenlijst</vt:lpstr>
      <vt:lpstr>Introductieweek </vt:lpstr>
      <vt:lpstr>Fijne vakantie!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www.de-presentatie-architect.nl</dc:creator>
  <cp:lastModifiedBy>Hans van der Meer</cp:lastModifiedBy>
  <cp:revision>154</cp:revision>
  <dcterms:created xsi:type="dcterms:W3CDTF">2013-07-30T14:35:54Z</dcterms:created>
  <dcterms:modified xsi:type="dcterms:W3CDTF">2021-06-14T09:29:18Z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  <property fmtid="{D5CDD505-2E9C-101B-9397-08002B2CF9AE}" pid="3" name="Sub categorie">
    <vt:lpwstr>Powerpoint</vt:lpwstr>
  </property>
</Properties>
</file>